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90" r:id="rId5"/>
    <p:sldId id="284" r:id="rId6"/>
    <p:sldId id="278" r:id="rId7"/>
    <p:sldId id="279" r:id="rId8"/>
    <p:sldId id="280" r:id="rId9"/>
    <p:sldId id="260" r:id="rId10"/>
    <p:sldId id="269" r:id="rId11"/>
    <p:sldId id="277" r:id="rId12"/>
    <p:sldId id="291" r:id="rId13"/>
    <p:sldId id="281" r:id="rId14"/>
    <p:sldId id="282" r:id="rId15"/>
    <p:sldId id="283" r:id="rId16"/>
    <p:sldId id="286" r:id="rId17"/>
    <p:sldId id="287" r:id="rId18"/>
    <p:sldId id="288" r:id="rId19"/>
    <p:sldId id="265" r:id="rId20"/>
    <p:sldId id="266" r:id="rId21"/>
    <p:sldId id="276" r:id="rId22"/>
    <p:sldId id="289" r:id="rId23"/>
    <p:sldId id="270" r:id="rId24"/>
    <p:sldId id="267" r:id="rId25"/>
    <p:sldId id="268" r:id="rId26"/>
    <p:sldId id="261" r:id="rId27"/>
    <p:sldId id="262" r:id="rId28"/>
    <p:sldId id="263" r:id="rId29"/>
    <p:sldId id="264" r:id="rId3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564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12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55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67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02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85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5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01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42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1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50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2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2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8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6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youtu.be/ww55lrErXwI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4752" y="221575"/>
            <a:ext cx="12865656" cy="7660695"/>
          </a:xfrm>
          <a:prstGeom prst="roundRect">
            <a:avLst>
              <a:gd name="adj" fmla="val 2789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243840"/>
            <a:ext cx="4824532" cy="7660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496" y="926187"/>
            <a:ext cx="6179820" cy="148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딥러닝을 활용한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6637496" y="2849285"/>
            <a:ext cx="6179820" cy="74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주가 예측 웹프로그램</a:t>
            </a:r>
            <a:endParaRPr lang="en-US" sz="4885" dirty="0"/>
          </a:p>
        </p:txBody>
      </p:sp>
      <p:sp>
        <p:nvSpPr>
          <p:cNvPr id="7" name="Text 3"/>
          <p:cNvSpPr/>
          <p:nvPr/>
        </p:nvSpPr>
        <p:spPr>
          <a:xfrm>
            <a:off x="6637496" y="3996929"/>
            <a:ext cx="6179820" cy="3417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20192587 이준희
20192585 이승준</a:t>
            </a:r>
            <a:endParaRPr lang="en-US" sz="195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339725-B0E0-EA58-F4BA-EDC2C8951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39" y="2079754"/>
            <a:ext cx="5522334" cy="52972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140CB-BD1C-BF5E-A6D2-C785B478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920" y="594268"/>
            <a:ext cx="6315956" cy="67827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280421" y="1723540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sise_crawl.py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37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31E36-4924-3E44-EBC3-AB5B320A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24850"/>
            <a:ext cx="11435137" cy="56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2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0EFA2-EB41-729B-0389-0C3C9D886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72" y="2208202"/>
            <a:ext cx="6714005" cy="44145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91CEBA-3601-2BE2-E14D-44BDAC5C1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083" y="2208202"/>
            <a:ext cx="5570612" cy="3381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484D85-5003-1B71-955D-A8AF77242182}"/>
              </a:ext>
            </a:extLst>
          </p:cNvPr>
          <p:cNvSpPr txBox="1"/>
          <p:nvPr/>
        </p:nvSpPr>
        <p:spPr>
          <a:xfrm>
            <a:off x="1064664" y="1807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news.py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B4D4D1-B30D-747B-983A-CEFF32233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083" y="6296187"/>
            <a:ext cx="5570612" cy="1158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F5B263-139E-7F3D-358C-90F73F64F671}"/>
              </a:ext>
            </a:extLst>
          </p:cNvPr>
          <p:cNvSpPr txBox="1"/>
          <p:nvPr/>
        </p:nvSpPr>
        <p:spPr>
          <a:xfrm>
            <a:off x="7801083" y="5926855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16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0D428C-02CA-8260-7C9A-3FA01C78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9" y="2089621"/>
            <a:ext cx="10597674" cy="54977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2A1C2F-5679-3B81-543D-24932E674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285" y="1674081"/>
            <a:ext cx="4248743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1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303DEB-7A01-FB71-0FCB-981F9986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73433"/>
            <a:ext cx="11496782" cy="55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9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90EB1-3FBC-56EB-E0A2-8071CE0A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97" y="1817795"/>
            <a:ext cx="11794733" cy="56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90EB1-3FBC-56EB-E0A2-8071CE0A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97" y="1817795"/>
            <a:ext cx="11794733" cy="56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6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A94FFB-4E93-FC69-C315-66ECE400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31030"/>
            <a:ext cx="5755300" cy="2367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392268" y="2708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107552-811A-4A01-498E-4A05E714F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8" y="3204585"/>
            <a:ext cx="5472740" cy="18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9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</a:t>
            </a:r>
            <a:endParaRPr lang="en-US" sz="488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392268" y="2708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3AFA6-D32C-30DE-3685-BD0138DC1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3144327"/>
            <a:ext cx="5372483" cy="3585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FE1744-95FD-A96E-D4DB-443565AC0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127" y="1568166"/>
            <a:ext cx="5613084" cy="604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5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73366-D0E9-C2EE-14AE-CC013DA51513}"/>
              </a:ext>
            </a:extLst>
          </p:cNvPr>
          <p:cNvSpPr txBox="1"/>
          <p:nvPr/>
        </p:nvSpPr>
        <p:spPr>
          <a:xfrm>
            <a:off x="8666074" y="7287249"/>
            <a:ext cx="379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카카오</a:t>
            </a:r>
            <a:r>
              <a:rPr lang="en-US" altLang="ko-KR" dirty="0"/>
              <a:t>.xlsx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CD9AD9-411C-2B66-A7D8-2CF202675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005012"/>
            <a:ext cx="7173326" cy="56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8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75673"/>
            <a:ext cx="5199578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목차</a:t>
            </a:r>
            <a:endParaRPr lang="en-US" sz="4885" dirty="0"/>
          </a:p>
        </p:txBody>
      </p:sp>
      <p:sp>
        <p:nvSpPr>
          <p:cNvPr id="5" name="Text 2"/>
          <p:cNvSpPr/>
          <p:nvPr/>
        </p:nvSpPr>
        <p:spPr>
          <a:xfrm>
            <a:off x="7625477" y="1550789"/>
            <a:ext cx="5199578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6" name="Text 3"/>
          <p:cNvSpPr/>
          <p:nvPr/>
        </p:nvSpPr>
        <p:spPr>
          <a:xfrm>
            <a:off x="2209919" y="29775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1954" dirty="0"/>
          </a:p>
        </p:txBody>
      </p:sp>
      <p:sp>
        <p:nvSpPr>
          <p:cNvPr id="7" name="Text 4"/>
          <p:cNvSpPr/>
          <p:nvPr/>
        </p:nvSpPr>
        <p:spPr>
          <a:xfrm>
            <a:off x="2209919" y="3473648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2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1954" dirty="0"/>
          </a:p>
        </p:txBody>
      </p:sp>
      <p:sp>
        <p:nvSpPr>
          <p:cNvPr id="8" name="Text 5"/>
          <p:cNvSpPr/>
          <p:nvPr/>
        </p:nvSpPr>
        <p:spPr>
          <a:xfrm>
            <a:off x="2209919" y="39697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3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1954" dirty="0"/>
          </a:p>
        </p:txBody>
      </p:sp>
      <p:sp>
        <p:nvSpPr>
          <p:cNvPr id="9" name="Text 6"/>
          <p:cNvSpPr/>
          <p:nvPr/>
        </p:nvSpPr>
        <p:spPr>
          <a:xfrm>
            <a:off x="2209919" y="44659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4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1954" dirty="0"/>
          </a:p>
        </p:txBody>
      </p:sp>
      <p:sp>
        <p:nvSpPr>
          <p:cNvPr id="10" name="Text 7"/>
          <p:cNvSpPr/>
          <p:nvPr/>
        </p:nvSpPr>
        <p:spPr>
          <a:xfrm>
            <a:off x="2209919" y="4962049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5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1954" dirty="0"/>
          </a:p>
        </p:txBody>
      </p:sp>
      <p:sp>
        <p:nvSpPr>
          <p:cNvPr id="11" name="Text 8"/>
          <p:cNvSpPr/>
          <p:nvPr/>
        </p:nvSpPr>
        <p:spPr>
          <a:xfrm>
            <a:off x="2209919" y="54581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6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954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77" y="3157418"/>
            <a:ext cx="5199578" cy="34654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A9B740-4606-B12B-6DD3-D03B371D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108442"/>
            <a:ext cx="8230749" cy="1790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644946-2241-F355-6E44-88D8ACC6B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7" y="4115432"/>
            <a:ext cx="8230749" cy="31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34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1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0ECA3-39E1-6A9B-32F6-67F009B4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9" y="2173628"/>
            <a:ext cx="8324488" cy="48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3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515645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LSTM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모델</a:t>
            </a:r>
            <a:endParaRPr lang="en-US" sz="488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B2B44-0EB6-3BCC-2AF9-B98F0C44D740}"/>
              </a:ext>
            </a:extLst>
          </p:cNvPr>
          <p:cNvSpPr txBox="1"/>
          <p:nvPr/>
        </p:nvSpPr>
        <p:spPr>
          <a:xfrm>
            <a:off x="1392268" y="2238345"/>
            <a:ext cx="8541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시계열 데이터 </a:t>
            </a:r>
            <a:r>
              <a:rPr lang="en-US" altLang="ko-KR" sz="3000" b="1" dirty="0"/>
              <a:t>: </a:t>
            </a:r>
            <a:r>
              <a:rPr lang="ko-KR" altLang="en-US" sz="3000" b="1" dirty="0"/>
              <a:t>시간적으로 연속성이 있는 데이터 </a:t>
            </a:r>
            <a:r>
              <a:rPr lang="en-US" altLang="ko-KR" sz="3000" b="1" dirty="0"/>
              <a:t>ex) </a:t>
            </a:r>
            <a:r>
              <a:rPr lang="ko-KR" altLang="en-US" sz="3000" b="1" dirty="0"/>
              <a:t>주식 데이터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04181-D179-ACE8-092D-EB94E1DB74E6}"/>
              </a:ext>
            </a:extLst>
          </p:cNvPr>
          <p:cNvSpPr txBox="1"/>
          <p:nvPr/>
        </p:nvSpPr>
        <p:spPr>
          <a:xfrm>
            <a:off x="1393948" y="3998481"/>
            <a:ext cx="11508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RNN(</a:t>
            </a:r>
            <a:r>
              <a:rPr lang="ko-KR" altLang="en-US" sz="3000" b="1" dirty="0"/>
              <a:t>순환신경망</a:t>
            </a:r>
            <a:r>
              <a:rPr lang="en-US" altLang="ko-KR" sz="3000" b="1" dirty="0"/>
              <a:t>)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: </a:t>
            </a:r>
            <a:r>
              <a:rPr lang="ko-KR" altLang="en-US" sz="3000" b="1" dirty="0"/>
              <a:t>시계열 데이터를 처리하기 위해 만들어진 모델</a:t>
            </a:r>
            <a:endParaRPr lang="en-US" altLang="ko-KR" sz="3000" b="1" dirty="0"/>
          </a:p>
          <a:p>
            <a:r>
              <a:rPr lang="en-US" altLang="ko-KR" sz="3000" b="1" dirty="0"/>
              <a:t>-&gt; </a:t>
            </a:r>
            <a:r>
              <a:rPr lang="ko-KR" altLang="en-US" sz="3000" b="1" dirty="0"/>
              <a:t>하지만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먼 과거의 데이터는 저장하지 못하는 문제가 발생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C943A-5CBD-A7C4-225E-9866C5DE79A1}"/>
              </a:ext>
            </a:extLst>
          </p:cNvPr>
          <p:cNvSpPr txBox="1"/>
          <p:nvPr/>
        </p:nvSpPr>
        <p:spPr>
          <a:xfrm>
            <a:off x="1393948" y="5804344"/>
            <a:ext cx="11508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LSTM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: RNN</a:t>
            </a:r>
            <a:r>
              <a:rPr lang="ko-KR" altLang="en-US" sz="3000" b="1" dirty="0"/>
              <a:t>의 문제점을 개선한 모델</a:t>
            </a:r>
            <a:endParaRPr lang="en-US" altLang="ko-KR" sz="3000" b="1" dirty="0"/>
          </a:p>
          <a:p>
            <a:r>
              <a:rPr lang="en-US" altLang="ko-KR" sz="3000" b="1" dirty="0"/>
              <a:t>-&gt; </a:t>
            </a:r>
            <a:r>
              <a:rPr lang="ko-KR" altLang="en-US" sz="3000" b="1" dirty="0"/>
              <a:t>게이트 시스템을 통해 먼 과거의 데이터도 저장 가능</a:t>
            </a:r>
          </a:p>
        </p:txBody>
      </p:sp>
    </p:spTree>
    <p:extLst>
      <p:ext uri="{BB962C8B-B14F-4D97-AF65-F5344CB8AC3E}">
        <p14:creationId xmlns:p14="http://schemas.microsoft.com/office/powerpoint/2010/main" val="62458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예측 결과 저장</a:t>
            </a:r>
            <a:endParaRPr lang="en-US" sz="488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B3034-D5FC-538C-C3AD-123A32F0946F}"/>
              </a:ext>
            </a:extLst>
          </p:cNvPr>
          <p:cNvSpPr txBox="1"/>
          <p:nvPr/>
        </p:nvSpPr>
        <p:spPr>
          <a:xfrm>
            <a:off x="2642131" y="6895708"/>
            <a:ext cx="300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카카오의 예측 결과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1AF3E7-21AD-1302-9ABB-107E9E6C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44983"/>
            <a:ext cx="4727177" cy="45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3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 예측 그래프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A4D91D-D05F-BA41-03BE-4CE0FA357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1896947"/>
            <a:ext cx="11881944" cy="53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09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그래프</a:t>
            </a:r>
            <a:endParaRPr lang="en-US" sz="4885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E2B3CC-2973-8E0D-B0C0-CE9EDB559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39692"/>
            <a:ext cx="12118249" cy="53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111091" y="58539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1812965" y="6667857"/>
            <a:ext cx="11004471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1954" dirty="0"/>
          </a:p>
        </p:txBody>
      </p:sp>
      <p:pic>
        <p:nvPicPr>
          <p:cNvPr id="5" name="졸업작품_수정본">
            <a:hlinkClick r:id="" action="ppaction://media"/>
            <a:extLst>
              <a:ext uri="{FF2B5EF4-FFF2-40B4-BE49-F238E27FC236}">
                <a16:creationId xmlns:a16="http://schemas.microsoft.com/office/drawing/2014/main" id="{5ABE3DA9-B966-85A6-2242-477E70686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1375" y="1449862"/>
            <a:ext cx="10766061" cy="6055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E14064-D22D-AF3D-410E-F2388E8B56D0}"/>
              </a:ext>
            </a:extLst>
          </p:cNvPr>
          <p:cNvSpPr txBox="1"/>
          <p:nvPr/>
        </p:nvSpPr>
        <p:spPr>
          <a:xfrm>
            <a:off x="9867482" y="1077775"/>
            <a:ext cx="308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7"/>
              </a:rPr>
              <a:t>https://youtu.be/ww55lrErXwI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-2905"/>
            <a:ext cx="12865656" cy="8229600"/>
          </a:xfrm>
          <a:prstGeom prst="roundRect">
            <a:avLst>
              <a:gd name="adj" fmla="val 263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-2905"/>
            <a:ext cx="321635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679442"/>
            <a:ext cx="6204109" cy="7536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488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1827086"/>
            <a:ext cx="1240750" cy="19293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42259" y="2075212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 고도화</a:t>
            </a:r>
            <a:endParaRPr lang="en-US" sz="2443" dirty="0"/>
          </a:p>
        </p:txBody>
      </p:sp>
      <p:sp>
        <p:nvSpPr>
          <p:cNvPr id="8" name="Text 3"/>
          <p:cNvSpPr/>
          <p:nvPr/>
        </p:nvSpPr>
        <p:spPr>
          <a:xfrm>
            <a:off x="6642259" y="2611708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딥러닝 모델 지속 개선으로 예측 정확도 향상</a:t>
            </a:r>
            <a:endParaRPr lang="en-US" sz="195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319" y="3812334"/>
            <a:ext cx="1240750" cy="19293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642259" y="4060460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확장</a:t>
            </a:r>
            <a:endParaRPr lang="en-US" sz="2443" dirty="0"/>
          </a:p>
        </p:txBody>
      </p:sp>
      <p:sp>
        <p:nvSpPr>
          <p:cNvPr id="11" name="Text 5"/>
          <p:cNvSpPr/>
          <p:nvPr/>
        </p:nvSpPr>
        <p:spPr>
          <a:xfrm>
            <a:off x="6642259" y="459695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더 다양한 데이터 수집으로 분석 범위 확대</a:t>
            </a:r>
            <a:endParaRPr lang="en-US" sz="195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319" y="5797582"/>
            <a:ext cx="1240750" cy="19293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42259" y="6045708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정보 제공</a:t>
            </a:r>
            <a:endParaRPr lang="en-US" sz="2443" dirty="0"/>
          </a:p>
        </p:txBody>
      </p:sp>
      <p:sp>
        <p:nvSpPr>
          <p:cNvPr id="14" name="Text 7"/>
          <p:cNvSpPr/>
          <p:nvPr/>
        </p:nvSpPr>
        <p:spPr>
          <a:xfrm>
            <a:off x="6642259" y="6582204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현재는 크롤링한 데이터를 기반으로 학습하였지만 </a:t>
            </a:r>
            <a:endParaRPr lang="en-US" sz="1954" dirty="0"/>
          </a:p>
        </p:txBody>
      </p:sp>
      <p:sp>
        <p:nvSpPr>
          <p:cNvPr id="15" name="Text 8"/>
          <p:cNvSpPr/>
          <p:nvPr/>
        </p:nvSpPr>
        <p:spPr>
          <a:xfrm>
            <a:off x="6642259" y="712798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기능을 탑재하여 주식 데이터를 업데이트</a:t>
            </a:r>
            <a:endParaRPr lang="en-US" sz="1954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2951559"/>
            <a:ext cx="11004471" cy="232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19"/>
              </a:lnSpc>
              <a:buNone/>
            </a:pPr>
            <a:r>
              <a:rPr lang="en-US" sz="1465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465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97" y="496372"/>
            <a:ext cx="4824532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2965" y="3195161"/>
            <a:ext cx="6179820" cy="1070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427"/>
              </a:lnSpc>
              <a:buNone/>
            </a:pPr>
            <a:r>
              <a:rPr lang="en-US" sz="67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감사합니다.</a:t>
            </a:r>
            <a:endParaRPr lang="en-US" sz="6741" dirty="0"/>
          </a:p>
        </p:txBody>
      </p:sp>
      <p:sp>
        <p:nvSpPr>
          <p:cNvPr id="6" name="Text 2"/>
          <p:cNvSpPr/>
          <p:nvPr/>
        </p:nvSpPr>
        <p:spPr>
          <a:xfrm>
            <a:off x="1812965" y="4637484"/>
            <a:ext cx="6179820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116112"/>
            <a:ext cx="12865656" cy="7982857"/>
          </a:xfrm>
          <a:prstGeom prst="roundRect">
            <a:avLst>
              <a:gd name="adj" fmla="val 246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021402"/>
            <a:ext cx="6204109" cy="684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003762"/>
            <a:ext cx="11004471" cy="6095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84186"/>
            <a:ext cx="12865656" cy="8078391"/>
          </a:xfrm>
          <a:prstGeom prst="roundRect">
            <a:avLst>
              <a:gd name="adj" fmla="val 2765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76653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1914177"/>
            <a:ext cx="11004471" cy="55660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5DC581-5460-1269-97F7-97A2DFF962BA}"/>
              </a:ext>
            </a:extLst>
          </p:cNvPr>
          <p:cNvSpPr/>
          <p:nvPr/>
        </p:nvSpPr>
        <p:spPr>
          <a:xfrm>
            <a:off x="8493125" y="6076950"/>
            <a:ext cx="3397250" cy="238473"/>
          </a:xfrm>
          <a:prstGeom prst="rect">
            <a:avLst/>
          </a:prstGeom>
          <a:solidFill>
            <a:srgbClr val="F9F9F9"/>
          </a:solidFill>
          <a:ln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43F3C-C397-7603-7DD8-E3AE6F2FDCEF}"/>
              </a:ext>
            </a:extLst>
          </p:cNvPr>
          <p:cNvSpPr txBox="1"/>
          <p:nvPr/>
        </p:nvSpPr>
        <p:spPr>
          <a:xfrm>
            <a:off x="8388350" y="6011520"/>
            <a:ext cx="5556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D9C5E-72BC-87CC-0B34-3C817387FB2C}"/>
              </a:ext>
            </a:extLst>
          </p:cNvPr>
          <p:cNvSpPr txBox="1"/>
          <p:nvPr/>
        </p:nvSpPr>
        <p:spPr>
          <a:xfrm>
            <a:off x="8460184" y="6103853"/>
            <a:ext cx="3463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종목명</a:t>
            </a:r>
            <a:r>
              <a:rPr lang="en-US" altLang="ko-KR" sz="1000" dirty="0"/>
              <a:t>	</a:t>
            </a:r>
            <a:r>
              <a:rPr lang="ko-KR" altLang="en-US" sz="1000" dirty="0"/>
              <a:t>종목코드</a:t>
            </a:r>
            <a:r>
              <a:rPr lang="en-US" altLang="ko-KR" sz="1000" dirty="0"/>
              <a:t>	</a:t>
            </a:r>
            <a:r>
              <a:rPr lang="ko-KR" altLang="en-US" sz="1000" dirty="0" err="1"/>
              <a:t>실제종가</a:t>
            </a:r>
            <a:r>
              <a:rPr lang="en-US" altLang="ko-KR" sz="1000" dirty="0"/>
              <a:t>	</a:t>
            </a:r>
            <a:r>
              <a:rPr lang="ko-KR" altLang="en-US" sz="1000" dirty="0" err="1"/>
              <a:t>예측종가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1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Apache, </a:t>
            </a:r>
            <a:r>
              <a:rPr lang="en-US" altLang="ko-KR" sz="4885" b="1" dirty="0" err="1">
                <a:solidFill>
                  <a:srgbClr val="5B5F72"/>
                </a:solidFill>
                <a:latin typeface="Instrument Sans" pitchFamily="34" charset="0"/>
              </a:rPr>
              <a:t>mod_wsgi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23C7CC-A6E7-72C8-2324-2D7CFD835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414" y="2349761"/>
            <a:ext cx="9488224" cy="1886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1341DC-CFAA-38AB-AB28-8B41FC66484E}"/>
              </a:ext>
            </a:extLst>
          </p:cNvPr>
          <p:cNvSpPr txBox="1"/>
          <p:nvPr/>
        </p:nvSpPr>
        <p:spPr>
          <a:xfrm>
            <a:off x="1551397" y="1980429"/>
            <a:ext cx="18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httpd.conf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576B0E-72B8-B6FE-AC24-176794363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414" y="4939300"/>
            <a:ext cx="4239217" cy="2619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0C6FEC-F101-C097-9299-F6191B0BD316}"/>
              </a:ext>
            </a:extLst>
          </p:cNvPr>
          <p:cNvSpPr txBox="1"/>
          <p:nvPr/>
        </p:nvSpPr>
        <p:spPr>
          <a:xfrm>
            <a:off x="1630400" y="4537485"/>
            <a:ext cx="18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stock.conf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14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My SQL (DB)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73313-8770-7B54-B7C6-42E40FA2C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815" y="2515343"/>
            <a:ext cx="2484702" cy="43312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4E9037-EFFE-0AEB-43E1-8C9225CA6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584" y="2928135"/>
            <a:ext cx="5945495" cy="1205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DF17B-6A1B-6DF8-CAD2-A91A2AF3A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921" y="5301465"/>
            <a:ext cx="6408216" cy="1458931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8B151769-B6A6-F7CF-0A35-E11388CD84F3}"/>
              </a:ext>
            </a:extLst>
          </p:cNvPr>
          <p:cNvSpPr/>
          <p:nvPr/>
        </p:nvSpPr>
        <p:spPr>
          <a:xfrm>
            <a:off x="5111585" y="1951715"/>
            <a:ext cx="4879512" cy="976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2000" b="1" dirty="0">
                <a:solidFill>
                  <a:srgbClr val="5B5F72"/>
                </a:solidFill>
                <a:latin typeface="Instrument Sans" pitchFamily="34" charset="0"/>
              </a:rPr>
              <a:t>KOSPI 100 </a:t>
            </a:r>
            <a:r>
              <a:rPr lang="ko-KR" altLang="en-US" sz="2000" b="1" dirty="0" err="1">
                <a:solidFill>
                  <a:srgbClr val="5B5F72"/>
                </a:solidFill>
                <a:latin typeface="Instrument Sans" pitchFamily="34" charset="0"/>
              </a:rPr>
              <a:t>종목명</a:t>
            </a:r>
            <a:r>
              <a:rPr lang="en-US" altLang="ko-KR" sz="2000" b="1" dirty="0">
                <a:solidFill>
                  <a:srgbClr val="5B5F72"/>
                </a:solidFill>
                <a:latin typeface="Instrument Sans" pitchFamily="34" charset="0"/>
              </a:rPr>
              <a:t>, </a:t>
            </a: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종목코드</a:t>
            </a:r>
            <a:endParaRPr lang="en-US" sz="20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AB0B3782-DB7F-FC34-51BD-0D515C11276C}"/>
              </a:ext>
            </a:extLst>
          </p:cNvPr>
          <p:cNvSpPr/>
          <p:nvPr/>
        </p:nvSpPr>
        <p:spPr>
          <a:xfrm>
            <a:off x="5098921" y="4417367"/>
            <a:ext cx="5035508" cy="1057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학습된 </a:t>
            </a:r>
            <a:r>
              <a:rPr lang="en-US" altLang="ko-KR" sz="2000" b="1" dirty="0">
                <a:solidFill>
                  <a:srgbClr val="5B5F72"/>
                </a:solidFill>
                <a:latin typeface="Instrument Sans" pitchFamily="34" charset="0"/>
              </a:rPr>
              <a:t>KOSPI 100 </a:t>
            </a: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종가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297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</a:rPr>
              <a:t>Flask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191C90-A6A6-819D-88A5-1859603F1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55" y="2123370"/>
            <a:ext cx="6029451" cy="3533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69CF0D-3364-AFC6-21DA-19119AF55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36" y="2123370"/>
            <a:ext cx="6511032" cy="4503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E4395A-7210-C9E7-DE75-DA1CCD0805AB}"/>
              </a:ext>
            </a:extLst>
          </p:cNvPr>
          <p:cNvSpPr txBox="1"/>
          <p:nvPr/>
        </p:nvSpPr>
        <p:spPr>
          <a:xfrm>
            <a:off x="882372" y="175403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__init__.py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</a:rPr>
              <a:t>Flask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F6F7CA-24B4-78DE-D468-2B9C4210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21" y="2578086"/>
            <a:ext cx="5611008" cy="4686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5F5EBF-16A3-8FB6-40E1-DE173B45B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278" y="2578086"/>
            <a:ext cx="5953956" cy="4553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B45BCD-B193-299E-8D2C-B8FBAA25C697}"/>
              </a:ext>
            </a:extLst>
          </p:cNvPr>
          <p:cNvSpPr txBox="1"/>
          <p:nvPr/>
        </p:nvSpPr>
        <p:spPr>
          <a:xfrm>
            <a:off x="1160321" y="2157573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__init__.py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38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496372"/>
            <a:ext cx="3216354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2005846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 err="1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</a:t>
            </a: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소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</a:t>
            </a:r>
            <a:endParaRPr lang="en-US" sz="4885" dirty="0"/>
          </a:p>
        </p:txBody>
      </p:sp>
      <p:sp>
        <p:nvSpPr>
          <p:cNvPr id="6" name="Shape 2"/>
          <p:cNvSpPr/>
          <p:nvPr/>
        </p:nvSpPr>
        <p:spPr>
          <a:xfrm>
            <a:off x="4464241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4651050" y="3416618"/>
            <a:ext cx="12989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44" dirty="0"/>
          </a:p>
        </p:txBody>
      </p:sp>
      <p:sp>
        <p:nvSpPr>
          <p:cNvPr id="8" name="Text 4"/>
          <p:cNvSpPr/>
          <p:nvPr/>
        </p:nvSpPr>
        <p:spPr>
          <a:xfrm>
            <a:off x="5215883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 정보</a:t>
            </a:r>
            <a:endParaRPr lang="en-US" sz="2443" dirty="0"/>
          </a:p>
        </p:txBody>
      </p:sp>
      <p:sp>
        <p:nvSpPr>
          <p:cNvPr id="9" name="Text 5"/>
          <p:cNvSpPr/>
          <p:nvPr/>
        </p:nvSpPr>
        <p:spPr>
          <a:xfrm>
            <a:off x="5215883" y="3969067"/>
            <a:ext cx="3018353" cy="793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KOSPI 100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종목의</a:t>
            </a:r>
            <a:endParaRPr lang="en-US" altLang="ko-KR" sz="1954" dirty="0">
              <a:solidFill>
                <a:srgbClr val="5B5F71"/>
              </a:solidFill>
              <a:latin typeface="Instrument Sans" pitchFamily="34" charset="0"/>
              <a:ea typeface="Instrument Sans" pitchFamily="34" charset="-122"/>
            </a:endParaRPr>
          </a:p>
          <a:p>
            <a:pPr marL="0" indent="0">
              <a:lnSpc>
                <a:spcPts val="3126"/>
              </a:lnSpc>
              <a:buNone/>
            </a:pP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</a:rPr>
              <a:t>시가총액을 제공</a:t>
            </a:r>
            <a:endParaRPr lang="en-US" altLang="ko-KR" sz="1954" dirty="0"/>
          </a:p>
        </p:txBody>
      </p:sp>
      <p:sp>
        <p:nvSpPr>
          <p:cNvPr id="10" name="Shape 6"/>
          <p:cNvSpPr/>
          <p:nvPr/>
        </p:nvSpPr>
        <p:spPr>
          <a:xfrm>
            <a:off x="8420716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8578950" y="3416618"/>
            <a:ext cx="18704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44" dirty="0"/>
          </a:p>
        </p:txBody>
      </p:sp>
      <p:sp>
        <p:nvSpPr>
          <p:cNvPr id="12" name="Text 8"/>
          <p:cNvSpPr/>
          <p:nvPr/>
        </p:nvSpPr>
        <p:spPr>
          <a:xfrm>
            <a:off x="9028524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검색어 </a:t>
            </a:r>
            <a:r>
              <a:rPr lang="ko-KR" altLang="en-US" sz="2443" b="1" dirty="0" err="1">
                <a:solidFill>
                  <a:srgbClr val="5B5F71"/>
                </a:solidFill>
                <a:latin typeface="Instrument Sans" pitchFamily="34" charset="0"/>
              </a:rPr>
              <a:t>입력시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 관련된 뉴스 제공</a:t>
            </a:r>
            <a:endParaRPr lang="en-US" sz="2443" dirty="0"/>
          </a:p>
        </p:txBody>
      </p:sp>
      <p:sp>
        <p:nvSpPr>
          <p:cNvPr id="13" name="Text 9"/>
          <p:cNvSpPr/>
          <p:nvPr/>
        </p:nvSpPr>
        <p:spPr>
          <a:xfrm>
            <a:off x="9028525" y="3969067"/>
            <a:ext cx="2920322" cy="1305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원하는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키워드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입력시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그에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관련된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뉴스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정보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제공</a:t>
            </a:r>
            <a:endParaRPr lang="en-US" altLang="ko-KR" sz="1954" dirty="0"/>
          </a:p>
        </p:txBody>
      </p:sp>
      <p:sp>
        <p:nvSpPr>
          <p:cNvPr id="14" name="Shape 10"/>
          <p:cNvSpPr/>
          <p:nvPr/>
        </p:nvSpPr>
        <p:spPr>
          <a:xfrm>
            <a:off x="4464241" y="5232321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1"/>
          <p:cNvSpPr/>
          <p:nvPr/>
        </p:nvSpPr>
        <p:spPr>
          <a:xfrm>
            <a:off x="4618784" y="5274231"/>
            <a:ext cx="194429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44" dirty="0"/>
          </a:p>
        </p:txBody>
      </p:sp>
      <p:sp>
        <p:nvSpPr>
          <p:cNvPr id="16" name="Text 12"/>
          <p:cNvSpPr/>
          <p:nvPr/>
        </p:nvSpPr>
        <p:spPr>
          <a:xfrm>
            <a:off x="5215883" y="5290185"/>
            <a:ext cx="5452467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주가예측</a:t>
            </a:r>
            <a:endParaRPr lang="en-US" sz="2443" dirty="0"/>
          </a:p>
        </p:txBody>
      </p:sp>
      <p:sp>
        <p:nvSpPr>
          <p:cNvPr id="17" name="Text 13"/>
          <p:cNvSpPr/>
          <p:nvPr/>
        </p:nvSpPr>
        <p:spPr>
          <a:xfrm>
            <a:off x="5780961" y="5826681"/>
            <a:ext cx="7036356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1B97FA85-DAE2-F551-DB63-F4A7799F1B9C}"/>
              </a:ext>
            </a:extLst>
          </p:cNvPr>
          <p:cNvSpPr/>
          <p:nvPr/>
        </p:nvSpPr>
        <p:spPr>
          <a:xfrm>
            <a:off x="5215882" y="5885857"/>
            <a:ext cx="4308261" cy="501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모델을 통해  주가 변동 예측</a:t>
            </a:r>
            <a:endParaRPr lang="en-US" altLang="ko-KR" sz="195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321</Words>
  <Application>Microsoft Office PowerPoint</Application>
  <PresentationFormat>사용자 지정</PresentationFormat>
  <Paragraphs>103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Instrument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이준희</cp:lastModifiedBy>
  <cp:revision>23</cp:revision>
  <dcterms:created xsi:type="dcterms:W3CDTF">2024-05-15T07:08:47Z</dcterms:created>
  <dcterms:modified xsi:type="dcterms:W3CDTF">2024-05-29T08:38:41Z</dcterms:modified>
</cp:coreProperties>
</file>